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4"/>
    <p:sldMasterId id="2147483650" r:id="rId5"/>
    <p:sldMasterId id="2147483656" r:id="rId6"/>
    <p:sldMasterId id="2147483661" r:id="rId7"/>
    <p:sldMasterId id="2147483667" r:id="rId8"/>
  </p:sldMasterIdLst>
  <p:notesMasterIdLst>
    <p:notesMasterId r:id="rId16"/>
  </p:notesMasterIdLst>
  <p:sldIdLst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5D0B5F1F-DD33-41AB-93AE-A71A4B9FA7DE}">
          <p14:sldIdLst>
            <p14:sldId id="258"/>
            <p14:sldId id="259"/>
            <p14:sldId id="260"/>
            <p14:sldId id="261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8C1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9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10" Type="http://schemas.openxmlformats.org/officeDocument/2006/relationships/slide" Target="slides/slide2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erson Gabriel Da Silva Guimaraes" userId="e08a22ea-68ca-44f3-9391-abe702dc4d91" providerId="ADAL" clId="{2F089F0E-B103-4113-A02A-028FDD10D405}"/>
    <pc:docChg chg="modSld">
      <pc:chgData name="Emerson Gabriel Da Silva Guimaraes" userId="e08a22ea-68ca-44f3-9391-abe702dc4d91" providerId="ADAL" clId="{2F089F0E-B103-4113-A02A-028FDD10D405}" dt="2022-07-22T12:59:36.889" v="0" actId="1076"/>
      <pc:docMkLst>
        <pc:docMk/>
      </pc:docMkLst>
      <pc:sldChg chg="modSp mod">
        <pc:chgData name="Emerson Gabriel Da Silva Guimaraes" userId="e08a22ea-68ca-44f3-9391-abe702dc4d91" providerId="ADAL" clId="{2F089F0E-B103-4113-A02A-028FDD10D405}" dt="2022-07-22T12:59:36.889" v="0" actId="1076"/>
        <pc:sldMkLst>
          <pc:docMk/>
          <pc:sldMk cId="1391218165" sldId="263"/>
        </pc:sldMkLst>
        <pc:picChg chg="mod">
          <ac:chgData name="Emerson Gabriel Da Silva Guimaraes" userId="e08a22ea-68ca-44f3-9391-abe702dc4d91" providerId="ADAL" clId="{2F089F0E-B103-4113-A02A-028FDD10D405}" dt="2022-07-22T12:59:36.889" v="0" actId="1076"/>
          <ac:picMkLst>
            <pc:docMk/>
            <pc:sldMk cId="1391218165" sldId="263"/>
            <ac:picMk id="5" creationId="{7E623664-AFAD-031D-8342-3EB501F5CCA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E7BB9-3136-4668-B6ED-6F5F9B32E56F}" type="datetimeFigureOut">
              <a:rPr lang="pt-BR" smtClean="0"/>
              <a:t>22/07/2022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1B3D6-5482-4840-8C5F-04399BE9BC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6602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1B3D6-5482-4840-8C5F-04399BE9BCF0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5104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808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035FDD5-22E4-4281-8F5C-4BAC4EF7D9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0525" y="2857501"/>
            <a:ext cx="7753350" cy="156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0000" b="1" dirty="0">
                <a:latin typeface="Mulish" pitchFamily="2" charset="0"/>
                <a:cs typeface="Arial" panose="020B0604020202020204" pitchFamily="34" charset="0"/>
              </a:rPr>
              <a:t>Título</a:t>
            </a:r>
            <a:endParaRPr lang="en-BR" sz="9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79E186DB-7814-4A82-A4F9-AB760417B3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29598" y="908234"/>
            <a:ext cx="4475255" cy="420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31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imbo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035FDD5-22E4-4281-8F5C-4BAC4EF7D9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0525" y="2857501"/>
            <a:ext cx="7753350" cy="156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0000" b="1" dirty="0">
                <a:latin typeface="Mulish" pitchFamily="2" charset="0"/>
                <a:cs typeface="Arial" panose="020B0604020202020204" pitchFamily="34" charset="0"/>
              </a:rPr>
              <a:t>Título</a:t>
            </a:r>
            <a:endParaRPr lang="en-BR" sz="9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79E186DB-7814-4A82-A4F9-AB760417B3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80538" y="908234"/>
            <a:ext cx="2973375" cy="420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60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imbol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035FDD5-22E4-4281-8F5C-4BAC4EF7D9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0525" y="2857501"/>
            <a:ext cx="7753350" cy="156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0000" b="1" dirty="0">
                <a:latin typeface="Mulish" pitchFamily="2" charset="0"/>
                <a:cs typeface="Arial" panose="020B0604020202020204" pitchFamily="34" charset="0"/>
              </a:rPr>
              <a:t>Título</a:t>
            </a:r>
            <a:endParaRPr lang="en-BR" sz="9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79E186DB-7814-4A82-A4F9-AB760417B3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80538" y="4419601"/>
            <a:ext cx="2973375" cy="60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6646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035FDD5-22E4-4281-8F5C-4BAC4EF7D9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0525" y="2857501"/>
            <a:ext cx="7753350" cy="156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BR" sz="10000" b="1" kern="1200" dirty="0">
                <a:solidFill>
                  <a:schemeClr val="tx1"/>
                </a:solidFill>
                <a:latin typeface="Mulish" pitchFamily="2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0000" b="1" dirty="0">
                <a:latin typeface="Mulish" pitchFamily="2" charset="0"/>
                <a:cs typeface="Arial" panose="020B0604020202020204" pitchFamily="34" charset="0"/>
              </a:rPr>
              <a:t>Título</a:t>
            </a:r>
            <a:endParaRPr lang="en-BR" sz="9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5C6C24B-AC5B-4F03-8FB2-8503C0C08B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0378" y="3245992"/>
            <a:ext cx="40259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604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2E3E8307-D784-458E-81E1-39F7F9CCCA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58500"/>
            <a:ext cx="6496050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 dirty="0">
                <a:latin typeface="Mulish" pitchFamily="2" charset="0"/>
              </a:rPr>
              <a:t>Título</a:t>
            </a:r>
            <a:endParaRPr lang="pt-BR" dirty="0"/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E56C2845-08B6-4FE2-87C0-F034D983B5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."</a:t>
            </a:r>
            <a:endParaRPr lang="en-BR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 dirty="0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B8F4A75B-24BD-484F-97FC-7C60FF89F3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BR" sz="160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."</a:t>
            </a:r>
            <a:endParaRPr lang="en-BR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06187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>
                <a:solidFill>
                  <a:schemeClr val="tx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>
                <a:latin typeface="Mulish" pitchFamily="2" charset="0"/>
              </a:rPr>
              <a:t>Título</a:t>
            </a:r>
            <a:endParaRPr lang="pt-BR" dirty="0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endParaRPr lang="pt-BR" dirty="0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  <a:endParaRPr lang="pt-BR" dirty="0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1200" b="0" kern="1200" dirty="0" err="1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endParaRPr lang="pt-BR" dirty="0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endParaRPr lang="pt-BR" dirty="0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endParaRPr lang="pt-BR" dirty="0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463577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>
                <a:solidFill>
                  <a:schemeClr val="tx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Título</a:t>
            </a:r>
            <a:endParaRPr lang="pt-BR" dirty="0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  <a:endParaRPr lang="pt-BR" dirty="0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267698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25542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>
                <a:solidFill>
                  <a:schemeClr val="tx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>
                <a:latin typeface="Mulish" pitchFamily="2" charset="0"/>
              </a:rPr>
              <a:t>Título</a:t>
            </a:r>
            <a:endParaRPr lang="pt-BR" dirty="0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2000" y="1587349"/>
            <a:ext cx="8272670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32276528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0" y="2368479"/>
            <a:ext cx="3281615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  <a:endParaRPr lang="pt-BR" dirty="0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81614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81614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8" y="3306303"/>
            <a:ext cx="3281613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5" y="4240478"/>
            <a:ext cx="3272089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3" y="4240477"/>
            <a:ext cx="3281613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91140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72087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42302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 </a:t>
            </a:r>
            <a:r>
              <a:rPr lang="pt-BR" dirty="0" err="1"/>
              <a:t>aliquip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ea</a:t>
            </a:r>
            <a:r>
              <a:rPr lang="pt-BR" dirty="0"/>
              <a:t> </a:t>
            </a:r>
            <a:r>
              <a:rPr lang="pt-BR" dirty="0" err="1"/>
              <a:t>commodo</a:t>
            </a:r>
            <a:r>
              <a:rPr lang="pt-BR" dirty="0"/>
              <a:t> </a:t>
            </a:r>
            <a:r>
              <a:rPr lang="pt-BR" dirty="0" err="1"/>
              <a:t>consequat</a:t>
            </a:r>
            <a:r>
              <a:rPr lang="pt-BR" dirty="0"/>
              <a:t>. </a:t>
            </a:r>
            <a:r>
              <a:rPr lang="pt-BR" dirty="0" err="1"/>
              <a:t>Duis</a:t>
            </a:r>
            <a:r>
              <a:rPr lang="pt-BR" dirty="0"/>
              <a:t> </a:t>
            </a:r>
            <a:r>
              <a:rPr lang="pt-BR" dirty="0" err="1"/>
              <a:t>aute</a:t>
            </a:r>
            <a:r>
              <a:rPr lang="pt-BR" dirty="0"/>
              <a:t> </a:t>
            </a:r>
            <a:r>
              <a:rPr lang="pt-BR" dirty="0" err="1"/>
              <a:t>irure</a:t>
            </a:r>
            <a:r>
              <a:rPr lang="pt-BR" dirty="0"/>
              <a:t> </a:t>
            </a:r>
            <a:r>
              <a:rPr lang="pt-BR" dirty="0" err="1"/>
              <a:t>dolor</a:t>
            </a:r>
            <a:r>
              <a:rPr lang="pt-BR" dirty="0"/>
              <a:t> in </a:t>
            </a:r>
            <a:r>
              <a:rPr lang="pt-BR" dirty="0" err="1"/>
              <a:t>reprehenderit</a:t>
            </a:r>
            <a:r>
              <a:rPr lang="pt-BR" dirty="0"/>
              <a:t> in </a:t>
            </a:r>
            <a:r>
              <a:rPr lang="pt-BR" dirty="0" err="1"/>
              <a:t>voluptate</a:t>
            </a:r>
            <a:r>
              <a:rPr lang="pt-BR" dirty="0"/>
              <a:t> </a:t>
            </a:r>
            <a:r>
              <a:rPr lang="pt-BR" dirty="0" err="1"/>
              <a:t>velit</a:t>
            </a:r>
            <a:r>
              <a:rPr lang="pt-BR" dirty="0"/>
              <a:t> esse </a:t>
            </a:r>
            <a:r>
              <a:rPr lang="pt-BR" dirty="0" err="1"/>
              <a:t>cillum</a:t>
            </a:r>
            <a:r>
              <a:rPr lang="pt-BR" dirty="0"/>
              <a:t> </a:t>
            </a:r>
            <a:r>
              <a:rPr lang="pt-BR" dirty="0" err="1"/>
              <a:t>dolore</a:t>
            </a:r>
            <a:r>
              <a:rPr lang="pt-BR" dirty="0"/>
              <a:t> eu </a:t>
            </a:r>
            <a:r>
              <a:rPr lang="pt-BR" dirty="0" err="1"/>
              <a:t>fugiat</a:t>
            </a:r>
            <a:r>
              <a:rPr lang="pt-BR" dirty="0"/>
              <a:t> </a:t>
            </a:r>
            <a:r>
              <a:rPr lang="pt-BR" dirty="0" err="1"/>
              <a:t>nulla</a:t>
            </a:r>
            <a:r>
              <a:rPr lang="pt-BR" dirty="0"/>
              <a:t> </a:t>
            </a:r>
            <a:r>
              <a:rPr lang="pt-BR" dirty="0" err="1"/>
              <a:t>pariatur</a:t>
            </a:r>
            <a:r>
              <a:rPr lang="pt-BR" dirty="0"/>
              <a:t>. </a:t>
            </a:r>
            <a:r>
              <a:rPr lang="pt-BR" dirty="0" err="1"/>
              <a:t>Excepteur</a:t>
            </a:r>
            <a:r>
              <a:rPr lang="pt-BR" dirty="0"/>
              <a:t> </a:t>
            </a:r>
            <a:r>
              <a:rPr lang="pt-BR" dirty="0" err="1"/>
              <a:t>sint</a:t>
            </a:r>
            <a:r>
              <a:rPr lang="pt-BR" dirty="0"/>
              <a:t> </a:t>
            </a:r>
            <a:r>
              <a:rPr lang="pt-BR" dirty="0" err="1"/>
              <a:t>occaecat</a:t>
            </a:r>
            <a:r>
              <a:rPr lang="pt-BR" dirty="0"/>
              <a:t> </a:t>
            </a:r>
            <a:r>
              <a:rPr lang="pt-BR" dirty="0" err="1"/>
              <a:t>cupidatat</a:t>
            </a:r>
            <a:r>
              <a:rPr lang="pt-BR" dirty="0"/>
              <a:t> non </a:t>
            </a:r>
            <a:r>
              <a:rPr lang="pt-BR" dirty="0" err="1"/>
              <a:t>proident</a:t>
            </a:r>
            <a:r>
              <a:rPr lang="pt-BR" dirty="0"/>
              <a:t>, sunt in culpa </a:t>
            </a:r>
            <a:r>
              <a:rPr lang="pt-BR" dirty="0" err="1"/>
              <a:t>qui</a:t>
            </a:r>
            <a:r>
              <a:rPr lang="pt-BR" dirty="0"/>
              <a:t> </a:t>
            </a:r>
            <a:r>
              <a:rPr lang="pt-BR" dirty="0" err="1"/>
              <a:t>officia</a:t>
            </a:r>
            <a:r>
              <a:rPr lang="pt-BR" dirty="0"/>
              <a:t> </a:t>
            </a:r>
            <a:r>
              <a:rPr lang="pt-BR" dirty="0" err="1"/>
              <a:t>deserunt</a:t>
            </a:r>
            <a:r>
              <a:rPr lang="pt-BR" dirty="0"/>
              <a:t> </a:t>
            </a:r>
            <a:r>
              <a:rPr lang="pt-BR" dirty="0" err="1"/>
              <a:t>mollit</a:t>
            </a:r>
            <a:r>
              <a:rPr lang="pt-BR" dirty="0"/>
              <a:t> </a:t>
            </a:r>
            <a:r>
              <a:rPr lang="pt-BR" dirty="0" err="1"/>
              <a:t>anim</a:t>
            </a:r>
            <a:r>
              <a:rPr lang="pt-BR" dirty="0"/>
              <a:t> id est </a:t>
            </a:r>
            <a:r>
              <a:rPr lang="pt-BR" dirty="0" err="1"/>
              <a:t>laborum</a:t>
            </a:r>
            <a:r>
              <a:rPr lang="pt-BR" dirty="0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>
                <a:solidFill>
                  <a:schemeClr val="tx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Título</a:t>
            </a:r>
            <a:endParaRPr lang="pt-BR" dirty="0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244128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275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32158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31642254-5642-45EA-9F9B-CBE779E0BE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14600"/>
            <a:ext cx="7229475" cy="182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 sz="10000" dirty="0">
                <a:latin typeface="Mulish" pitchFamily="2" charset="0"/>
              </a:rPr>
              <a:t>Título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91417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lon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31642254-5642-45EA-9F9B-CBE779E0BE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14600"/>
            <a:ext cx="7229475" cy="182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800" b="1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 dirty="0"/>
              <a:t>Título Longo</a:t>
            </a:r>
          </a:p>
        </p:txBody>
      </p:sp>
    </p:spTree>
    <p:extLst>
      <p:ext uri="{BB962C8B-B14F-4D97-AF65-F5344CB8AC3E}">
        <p14:creationId xmlns:p14="http://schemas.microsoft.com/office/powerpoint/2010/main" val="42698681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2E3E8307-D784-458E-81E1-39F7F9CCCA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58500"/>
            <a:ext cx="6496050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 sz="10000" dirty="0">
                <a:latin typeface="Mulish" pitchFamily="2" charset="0"/>
              </a:rPr>
              <a:t>Título</a:t>
            </a:r>
            <a:endParaRPr lang="pt-BR" dirty="0"/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E56C2845-08B6-4FE2-87C0-F034D983B5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."</a:t>
            </a:r>
            <a:endParaRPr lang="en-BR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 dirty="0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B8F4A75B-24BD-484F-97FC-7C60FF89F3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."</a:t>
            </a:r>
            <a:endParaRPr lang="en-BR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87797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48D192-3C4F-489C-8675-7BA3D7D285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5275" y="2586037"/>
            <a:ext cx="7124700" cy="16859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sz="10000" dirty="0"/>
              <a:t>Obrigado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4793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 dirty="0"/>
              <a:t>Título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BEE1FDBA-041D-4094-A566-C06E4AF698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501590" y="414070"/>
            <a:ext cx="5662287" cy="566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17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 dirty="0"/>
              <a:t>Título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7511B832-1AE3-4818-9DFB-0365D58F24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629214" y="1110157"/>
            <a:ext cx="3491660" cy="349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1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 dirty="0"/>
              <a:t>Título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775485ED-9C4A-4FA1-94A6-1D953BED65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9159" y="1307584"/>
            <a:ext cx="4082890" cy="306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357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Lon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352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800" b="1">
                <a:solidFill>
                  <a:schemeClr val="bg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 dirty="0"/>
              <a:t>Título longo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7D844EC-D1E7-4F0B-B040-034F36A2AA55}"/>
              </a:ext>
            </a:extLst>
          </p:cNvPr>
          <p:cNvSpPr/>
          <p:nvPr userDrawn="1"/>
        </p:nvSpPr>
        <p:spPr>
          <a:xfrm>
            <a:off x="8180538" y="4419601"/>
            <a:ext cx="2973375" cy="602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7803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A3D9AF6B-C8F1-446E-BFF4-2BD4B20E5B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2266951"/>
            <a:ext cx="6219825" cy="3124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pt-BR" sz="10000" b="1" kern="1200" dirty="0">
                <a:solidFill>
                  <a:schemeClr val="bg1"/>
                </a:solidFill>
                <a:latin typeface="Mulish" pitchFamily="2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dirty="0"/>
              <a:t>Título</a:t>
            </a:r>
            <a:br>
              <a:rPr lang="pt-BR" dirty="0"/>
            </a:br>
            <a:r>
              <a:rPr lang="pt-BR" dirty="0"/>
              <a:t>+</a:t>
            </a:r>
            <a:r>
              <a:rPr lang="pt-BR" dirty="0" err="1"/>
              <a:t>Img</a:t>
            </a:r>
            <a:endParaRPr lang="pt-BR" dirty="0"/>
          </a:p>
        </p:txBody>
      </p:sp>
      <p:pic>
        <p:nvPicPr>
          <p:cNvPr id="17" name="Picture 1">
            <a:extLst>
              <a:ext uri="{FF2B5EF4-FFF2-40B4-BE49-F238E27FC236}">
                <a16:creationId xmlns:a16="http://schemas.microsoft.com/office/drawing/2014/main" id="{001695FF-42A2-4FB0-B883-AA4CC3DF67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81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2979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035FDD5-22E4-4281-8F5C-4BAC4EF7D9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0525" y="2857501"/>
            <a:ext cx="7753350" cy="156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0000" b="1" dirty="0">
                <a:latin typeface="Mulish" pitchFamily="2" charset="0"/>
                <a:cs typeface="Arial" panose="020B0604020202020204" pitchFamily="34" charset="0"/>
              </a:rPr>
              <a:t>Título</a:t>
            </a:r>
            <a:endParaRPr lang="en-BR" sz="9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79E186DB-7814-4A82-A4F9-AB760417B3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501590" y="414070"/>
            <a:ext cx="5662287" cy="566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79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10.tiff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image" Target="../media/image1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10.tiff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tiff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44BD67CE-E21A-4BB8-A523-10FCD86FD8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F8AEF232-6593-428B-BDD1-3A5061C727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5722" y="357914"/>
            <a:ext cx="1037590" cy="147292"/>
          </a:xfrm>
          <a:prstGeom prst="rect">
            <a:avLst/>
          </a:prstGeom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B7D79ADD-9F3B-49ED-8EC7-23198EDC047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16014" y="2717312"/>
            <a:ext cx="7412055" cy="1052185"/>
          </a:xfrm>
          <a:prstGeom prst="rect">
            <a:avLst/>
          </a:prstGeom>
        </p:spPr>
      </p:pic>
      <p:pic>
        <p:nvPicPr>
          <p:cNvPr id="16" name="Imagem 15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2F16B27C-A90E-4B09-9701-B3CFCE8272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58901" y="244958"/>
            <a:ext cx="152987" cy="216000"/>
          </a:xfrm>
          <a:prstGeom prst="rect">
            <a:avLst/>
          </a:prstGeom>
        </p:spPr>
      </p:pic>
      <p:pic>
        <p:nvPicPr>
          <p:cNvPr id="17" name="Imagem 16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51C7CEDA-8968-42F0-B2B5-9F08FF4520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60800" y="6300722"/>
            <a:ext cx="152987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97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28849741-5AC1-41FC-96DC-6A51ED25158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BD015AF0-7D0D-439C-A5AD-25397069E3C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5722" y="357914"/>
            <a:ext cx="1037590" cy="147292"/>
          </a:xfrm>
          <a:prstGeom prst="rect">
            <a:avLst/>
          </a:prstGeom>
        </p:spPr>
      </p:pic>
      <p:pic>
        <p:nvPicPr>
          <p:cNvPr id="15" name="Imagem 14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E60B1684-8945-403A-8A53-4E617FBD62E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58901" y="244958"/>
            <a:ext cx="152987" cy="216000"/>
          </a:xfrm>
          <a:prstGeom prst="rect">
            <a:avLst/>
          </a:prstGeom>
        </p:spPr>
      </p:pic>
      <p:pic>
        <p:nvPicPr>
          <p:cNvPr id="16" name="Imagem 15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3C5A75A1-428E-475E-B294-C998A38D11F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60800" y="6300722"/>
            <a:ext cx="152987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79" r:id="rId2"/>
    <p:sldLayoutId id="2147483651" r:id="rId3"/>
    <p:sldLayoutId id="2147483677" r:id="rId4"/>
    <p:sldLayoutId id="2147483652" r:id="rId5"/>
    <p:sldLayoutId id="214748365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6">
            <a:extLst>
              <a:ext uri="{FF2B5EF4-FFF2-40B4-BE49-F238E27FC236}">
                <a16:creationId xmlns:a16="http://schemas.microsoft.com/office/drawing/2014/main" id="{845616FF-8B24-4340-A592-793C6155925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15722" y="362658"/>
            <a:ext cx="1037590" cy="147292"/>
          </a:xfrm>
          <a:prstGeom prst="rect">
            <a:avLst/>
          </a:prstGeom>
        </p:spPr>
      </p:pic>
      <p:pic>
        <p:nvPicPr>
          <p:cNvPr id="15" name="Picture 1">
            <a:extLst>
              <a:ext uri="{FF2B5EF4-FFF2-40B4-BE49-F238E27FC236}">
                <a16:creationId xmlns:a16="http://schemas.microsoft.com/office/drawing/2014/main" id="{61403805-FDD8-4A1A-9F93-2FA26C39F77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860800" y="210935"/>
            <a:ext cx="152878" cy="216000"/>
          </a:xfrm>
          <a:prstGeom prst="rect">
            <a:avLst/>
          </a:prstGeom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3741D0EA-AE5A-4CD2-8F6D-F564D88E24D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860800" y="6300000"/>
            <a:ext cx="15287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70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78" r:id="rId2"/>
    <p:sldLayoutId id="2147483657" r:id="rId3"/>
    <p:sldLayoutId id="2147483658" r:id="rId4"/>
    <p:sldLayoutId id="2147483659" r:id="rId5"/>
    <p:sldLayoutId id="2147483660" r:id="rId6"/>
    <p:sldLayoutId id="2147483676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2FAF7C2B-4A98-407C-B213-57B08CF2241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1" y="0"/>
            <a:ext cx="12193471" cy="6858000"/>
          </a:xfrm>
          <a:prstGeom prst="rect">
            <a:avLst/>
          </a:prstGeom>
        </p:spPr>
      </p:pic>
      <p:pic>
        <p:nvPicPr>
          <p:cNvPr id="15" name="Picture 16">
            <a:extLst>
              <a:ext uri="{FF2B5EF4-FFF2-40B4-BE49-F238E27FC236}">
                <a16:creationId xmlns:a16="http://schemas.microsoft.com/office/drawing/2014/main" id="{5CC15337-6F5A-4798-AF25-A09BB833325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15722" y="362658"/>
            <a:ext cx="1037590" cy="147292"/>
          </a:xfrm>
          <a:prstGeom prst="rect">
            <a:avLst/>
          </a:prstGeom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D563E894-6C37-40E5-A331-8B57AC580B3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860800" y="210935"/>
            <a:ext cx="152878" cy="216000"/>
          </a:xfrm>
          <a:prstGeom prst="rect">
            <a:avLst/>
          </a:prstGeom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2FAAEB8D-66A5-4AE9-8068-6043DBE0EE9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860800" y="6300000"/>
            <a:ext cx="15287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31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62" r:id="rId2"/>
    <p:sldLayoutId id="2147483671" r:id="rId3"/>
    <p:sldLayoutId id="214748366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44BD67CE-E21A-4BB8-A523-10FCD86FD8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F8AEF232-6593-428B-BDD1-3A5061C727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5722" y="357914"/>
            <a:ext cx="1037590" cy="147292"/>
          </a:xfrm>
          <a:prstGeom prst="rect">
            <a:avLst/>
          </a:prstGeom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3206E69D-3462-442A-A6A8-F175CBBC70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06580" y="3334322"/>
            <a:ext cx="3383387" cy="480292"/>
          </a:xfrm>
          <a:prstGeom prst="rect">
            <a:avLst/>
          </a:prstGeom>
        </p:spPr>
      </p:pic>
      <p:pic>
        <p:nvPicPr>
          <p:cNvPr id="15" name="Imagem 14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7F569817-A75C-4304-8A1A-D57BF9B17A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60800" y="244957"/>
            <a:ext cx="152987" cy="216000"/>
          </a:xfrm>
          <a:prstGeom prst="rect">
            <a:avLst/>
          </a:prstGeom>
        </p:spPr>
      </p:pic>
      <p:pic>
        <p:nvPicPr>
          <p:cNvPr id="17" name="Imagem 16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8E079679-1F6F-47E6-AF93-DB56F8297D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60800" y="6300721"/>
            <a:ext cx="152987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41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2132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F764422-7D52-402B-A1A6-92F9BBC17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7393" y="930520"/>
            <a:ext cx="7306407" cy="3124200"/>
          </a:xfrm>
        </p:spPr>
        <p:txBody>
          <a:bodyPr/>
          <a:lstStyle/>
          <a:p>
            <a:pPr algn="ctr"/>
            <a:r>
              <a:rPr lang="pt-BR" sz="5400" dirty="0"/>
              <a:t>Apresentação </a:t>
            </a:r>
          </a:p>
          <a:p>
            <a:pPr algn="ctr"/>
            <a:r>
              <a:rPr lang="pt-BR" sz="5400" dirty="0"/>
              <a:t>Linux – Atividade 5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FE750D4-48F2-E938-6DF7-34D4EB25E885}"/>
              </a:ext>
            </a:extLst>
          </p:cNvPr>
          <p:cNvSpPr txBox="1"/>
          <p:nvPr/>
        </p:nvSpPr>
        <p:spPr>
          <a:xfrm>
            <a:off x="2005410" y="4860145"/>
            <a:ext cx="67107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Emerson Gabriel da Silva Guimarães </a:t>
            </a:r>
          </a:p>
        </p:txBody>
      </p:sp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A2D34FB7-BBEC-61D3-767E-6E204B084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684" y="2721221"/>
            <a:ext cx="2023824" cy="202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911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5DF8BC2-BF03-2211-EA4C-B129ACAA5B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735" y="730533"/>
            <a:ext cx="11996530" cy="1704975"/>
          </a:xfrm>
        </p:spPr>
        <p:txBody>
          <a:bodyPr/>
          <a:lstStyle/>
          <a:p>
            <a:r>
              <a:rPr lang="pt-BR" sz="4400" dirty="0"/>
              <a:t>O que faz o comando “top”?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D1101C-6D2B-E7FF-9FDB-AEA961BBB9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735" y="1597153"/>
            <a:ext cx="4701882" cy="4742101"/>
          </a:xfrm>
        </p:spPr>
        <p:txBody>
          <a:bodyPr/>
          <a:lstStyle/>
          <a:p>
            <a:pPr algn="l"/>
            <a:r>
              <a:rPr lang="pt-BR" sz="1800" b="0" i="0" dirty="0">
                <a:solidFill>
                  <a:srgbClr val="333333"/>
                </a:solidFill>
                <a:effectLst/>
                <a:latin typeface="Mulish"/>
              </a:rPr>
              <a:t>O comando top no Linux exibe os processos em execução no sistema, o que torna uma ferramenta essencial para todo administrador de sistema. </a:t>
            </a:r>
            <a:r>
              <a:rPr lang="pt-BR" sz="1800" dirty="0">
                <a:solidFill>
                  <a:srgbClr val="333333"/>
                </a:solidFill>
                <a:latin typeface="Mulish"/>
              </a:rPr>
              <a:t>Com seu principal objetivo de monitor o desempenho e carga do sistema. Ao executar o comando, sua saída se destaca pelo número de linhas de informações correspondentes a máquina e </a:t>
            </a:r>
            <a:r>
              <a:rPr lang="pt-BR" sz="1800" b="0" i="0" dirty="0">
                <a:solidFill>
                  <a:srgbClr val="242424"/>
                </a:solidFill>
                <a:effectLst/>
                <a:latin typeface="Mulish"/>
              </a:rPr>
              <a:t>com atualização de tela, ordenados pelo processo que utilizam mais CPU, no </a:t>
            </a:r>
            <a:r>
              <a:rPr lang="pt-BR" sz="1800" b="1" i="0" dirty="0" err="1">
                <a:solidFill>
                  <a:srgbClr val="242424"/>
                </a:solidFill>
                <a:effectLst/>
                <a:latin typeface="Mulish"/>
              </a:rPr>
              <a:t>TOP</a:t>
            </a:r>
            <a:r>
              <a:rPr lang="pt-BR" sz="1800" b="0" i="0" dirty="0" err="1">
                <a:solidFill>
                  <a:srgbClr val="242424"/>
                </a:solidFill>
                <a:effectLst/>
                <a:latin typeface="Mulish"/>
              </a:rPr>
              <a:t>o</a:t>
            </a:r>
            <a:r>
              <a:rPr lang="pt-BR" sz="1800" b="0" i="0" dirty="0">
                <a:solidFill>
                  <a:srgbClr val="242424"/>
                </a:solidFill>
                <a:effectLst/>
                <a:latin typeface="Mulish"/>
              </a:rPr>
              <a:t> da tela.</a:t>
            </a:r>
          </a:p>
          <a:p>
            <a:pPr algn="l"/>
            <a:r>
              <a:rPr lang="pt-BR" sz="1800" dirty="0">
                <a:solidFill>
                  <a:srgbClr val="242424"/>
                </a:solidFill>
                <a:latin typeface="Mulish"/>
              </a:rPr>
              <a:t>Na imagem ao lado, foi retirado de umas das </a:t>
            </a:r>
            <a:r>
              <a:rPr lang="pt-BR" sz="1800" dirty="0" err="1">
                <a:solidFill>
                  <a:srgbClr val="242424"/>
                </a:solidFill>
                <a:latin typeface="Mulish"/>
              </a:rPr>
              <a:t>VM’s</a:t>
            </a:r>
            <a:r>
              <a:rPr lang="pt-BR" sz="1800" dirty="0">
                <a:solidFill>
                  <a:srgbClr val="242424"/>
                </a:solidFill>
                <a:latin typeface="Mulish"/>
              </a:rPr>
              <a:t> utilizadas para a atividade, relacionada com todas as informações da máquina, desde o tempo ligado e realizando operações até o monitoramento de memória utilizada/disponível, vale ressaltar que a medida utilizada para mensurar as memórias são baseadas em </a:t>
            </a:r>
            <a:r>
              <a:rPr lang="pt-BR" sz="1800" dirty="0" err="1">
                <a:solidFill>
                  <a:srgbClr val="242424"/>
                </a:solidFill>
                <a:latin typeface="Mulish"/>
              </a:rPr>
              <a:t>KiB</a:t>
            </a:r>
            <a:r>
              <a:rPr lang="pt-BR" sz="1800" dirty="0">
                <a:solidFill>
                  <a:srgbClr val="242424"/>
                </a:solidFill>
                <a:latin typeface="Mulish"/>
              </a:rPr>
              <a:t>, que é uma medida decimal. </a:t>
            </a:r>
          </a:p>
          <a:p>
            <a:pPr algn="l"/>
            <a:endParaRPr lang="pt-BR" b="0" i="0" dirty="0">
              <a:solidFill>
                <a:srgbClr val="242424"/>
              </a:solidFill>
              <a:effectLst/>
              <a:latin typeface="Mulish"/>
            </a:endParaRPr>
          </a:p>
          <a:p>
            <a:endParaRPr lang="pt-BR" dirty="0">
              <a:latin typeface="Mulish"/>
            </a:endParaRPr>
          </a:p>
        </p:txBody>
      </p:sp>
      <p:pic>
        <p:nvPicPr>
          <p:cNvPr id="6" name="Imagem 5" descr="Uma imagem contendo Texto&#10;&#10;Descrição gerada automaticamente">
            <a:extLst>
              <a:ext uri="{FF2B5EF4-FFF2-40B4-BE49-F238E27FC236}">
                <a16:creationId xmlns:a16="http://schemas.microsoft.com/office/drawing/2014/main" id="{6BE094A7-7B39-9CFF-05C6-7574E32F6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617" y="1583020"/>
            <a:ext cx="7294648" cy="463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21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A906CA0-1D3A-6838-D77C-647C2F17AB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513" y="581422"/>
            <a:ext cx="11521782" cy="1704975"/>
          </a:xfrm>
        </p:spPr>
        <p:txBody>
          <a:bodyPr/>
          <a:lstStyle/>
          <a:p>
            <a:r>
              <a:rPr lang="pt-BR" sz="5000" dirty="0"/>
              <a:t>Qual o caminho padrão para salvar os logs do Linux?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92D002E-6946-0007-9064-A30FD4C483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6513" y="2391798"/>
            <a:ext cx="5909487" cy="3744597"/>
          </a:xfrm>
        </p:spPr>
        <p:txBody>
          <a:bodyPr/>
          <a:lstStyle/>
          <a:p>
            <a:r>
              <a:rPr lang="pt-BR" b="0" i="0" dirty="0">
                <a:solidFill>
                  <a:srgbClr val="282828"/>
                </a:solidFill>
                <a:effectLst/>
                <a:latin typeface="Open Sans" panose="020B0606030504020204" pitchFamily="34" charset="0"/>
              </a:rPr>
              <a:t>Os logs do Linux fornecem uma linha de tempo dos eventos para o kernel Linux, aplicativos e sistema, e são uma valiosa ferramenta de solução de problemas. Essencialmente, a análise de arquivos de log é a primeira coisa que um administrador precisa fazer quando um problema é descoberto.</a:t>
            </a:r>
          </a:p>
          <a:p>
            <a:endParaRPr lang="pt-BR" b="0" i="0" dirty="0">
              <a:solidFill>
                <a:srgbClr val="282828"/>
              </a:solidFill>
              <a:effectLst/>
              <a:latin typeface="Open Sans" panose="020B0606030504020204" pitchFamily="34" charset="0"/>
            </a:endParaRPr>
          </a:p>
          <a:p>
            <a:r>
              <a:rPr lang="pt-BR" b="0" i="0" dirty="0">
                <a:solidFill>
                  <a:srgbClr val="282828"/>
                </a:solidFill>
                <a:effectLst/>
                <a:latin typeface="Open Sans" panose="020B0606030504020204" pitchFamily="34" charset="0"/>
              </a:rPr>
              <a:t>Os arquivos são armazenados em texto simples e podem ser encontrados no diretório /var/log e subdiretório. Existem logs do Linux para tudo: sistema, kernel, gerenciadores de pacotes, processos de inicialização, </a:t>
            </a:r>
            <a:r>
              <a:rPr lang="pt-BR" b="0" i="0" dirty="0" err="1">
                <a:solidFill>
                  <a:srgbClr val="282828"/>
                </a:solidFill>
                <a:effectLst/>
                <a:latin typeface="Open Sans" panose="020B0606030504020204" pitchFamily="34" charset="0"/>
              </a:rPr>
              <a:t>Xorg</a:t>
            </a:r>
            <a:r>
              <a:rPr lang="pt-BR" b="0" i="0" dirty="0">
                <a:solidFill>
                  <a:srgbClr val="282828"/>
                </a:solidFill>
                <a:effectLst/>
                <a:latin typeface="Open Sans" panose="020B0606030504020204" pitchFamily="34" charset="0"/>
              </a:rPr>
              <a:t>, Apache, MySQL. 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C2FAA5-1EF8-15B0-641E-D5888AA20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528" y="1314940"/>
            <a:ext cx="5973055" cy="1688642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2940663-B514-17E3-07B4-2337374CD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792" y="3245208"/>
            <a:ext cx="6096000" cy="324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699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E4F1AD3-84C5-D9A3-130C-0DD8199CCC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7799" y="601300"/>
            <a:ext cx="10780170" cy="1704975"/>
          </a:xfrm>
        </p:spPr>
        <p:txBody>
          <a:bodyPr/>
          <a:lstStyle/>
          <a:p>
            <a:r>
              <a:rPr lang="pt-BR" sz="4000" dirty="0">
                <a:latin typeface="Mulish"/>
              </a:rPr>
              <a:t>O</a:t>
            </a:r>
            <a:r>
              <a:rPr lang="pt-BR" sz="4000" i="0" dirty="0">
                <a:effectLst/>
                <a:latin typeface="Mulish"/>
              </a:rPr>
              <a:t> que faz o comando </a:t>
            </a:r>
            <a:r>
              <a:rPr lang="pt-BR" sz="4000" i="0" dirty="0" err="1">
                <a:effectLst/>
                <a:latin typeface="Mulish"/>
              </a:rPr>
              <a:t>whoami</a:t>
            </a:r>
            <a:r>
              <a:rPr lang="pt-BR" sz="4000" i="0" dirty="0">
                <a:effectLst/>
                <a:latin typeface="Mulish"/>
              </a:rPr>
              <a:t>?</a:t>
            </a:r>
            <a:endParaRPr lang="pt-BR" sz="4000" dirty="0">
              <a:latin typeface="Mulish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B36578C-132B-63E9-8AE9-AC96BF7316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799" y="1619384"/>
            <a:ext cx="6703353" cy="4063450"/>
          </a:xfrm>
        </p:spPr>
        <p:txBody>
          <a:bodyPr/>
          <a:lstStyle/>
          <a:p>
            <a:r>
              <a:rPr lang="pt-BR" sz="1800" dirty="0">
                <a:latin typeface="Mulish"/>
              </a:rPr>
              <a:t>No sistema operacional Linux, o comando </a:t>
            </a:r>
            <a:r>
              <a:rPr lang="pt-BR" sz="1800" dirty="0" err="1">
                <a:latin typeface="Mulish"/>
              </a:rPr>
              <a:t>whoami</a:t>
            </a:r>
            <a:r>
              <a:rPr lang="pt-BR" sz="1800" dirty="0">
                <a:latin typeface="Mulish"/>
              </a:rPr>
              <a:t> imprime a ID do usuário logado dentro do terminal. Tem por objetivo para verificação com maior facilidade e rapidez: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0" i="0" dirty="0">
                <a:solidFill>
                  <a:srgbClr val="333333"/>
                </a:solidFill>
                <a:effectLst/>
                <a:latin typeface="Mulish"/>
              </a:rPr>
              <a:t>É basicamente a concatenação das cadeias de caracteres </a:t>
            </a:r>
            <a:r>
              <a:rPr lang="pt-BR" sz="1800" b="1" i="0" dirty="0">
                <a:solidFill>
                  <a:srgbClr val="333333"/>
                </a:solidFill>
                <a:effectLst/>
                <a:latin typeface="Mulish"/>
              </a:rPr>
              <a:t>"quem", "</a:t>
            </a:r>
            <a:r>
              <a:rPr lang="pt-BR" sz="1800" b="1" i="0" dirty="0" err="1">
                <a:solidFill>
                  <a:srgbClr val="333333"/>
                </a:solidFill>
                <a:effectLst/>
                <a:latin typeface="Mulish"/>
              </a:rPr>
              <a:t>am</a:t>
            </a:r>
            <a:r>
              <a:rPr lang="pt-BR" sz="1800" b="1" i="0" dirty="0">
                <a:solidFill>
                  <a:srgbClr val="333333"/>
                </a:solidFill>
                <a:effectLst/>
                <a:latin typeface="Mulish"/>
              </a:rPr>
              <a:t>", "i"</a:t>
            </a:r>
            <a:r>
              <a:rPr lang="pt-BR" sz="1800" b="0" i="0" dirty="0">
                <a:solidFill>
                  <a:srgbClr val="333333"/>
                </a:solidFill>
                <a:effectLst/>
                <a:latin typeface="Mulish"/>
              </a:rPr>
              <a:t> como </a:t>
            </a:r>
            <a:r>
              <a:rPr lang="pt-BR" sz="1800" b="1" i="0" dirty="0" err="1">
                <a:solidFill>
                  <a:srgbClr val="333333"/>
                </a:solidFill>
                <a:effectLst/>
                <a:latin typeface="Mulish"/>
              </a:rPr>
              <a:t>whoami</a:t>
            </a:r>
            <a:r>
              <a:rPr lang="pt-BR" sz="1800" b="0" i="0" dirty="0">
                <a:solidFill>
                  <a:srgbClr val="333333"/>
                </a:solidFill>
                <a:effectLst/>
                <a:latin typeface="Mulish"/>
              </a:rPr>
              <a:t> 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800" b="0" i="0" dirty="0">
                <a:solidFill>
                  <a:srgbClr val="333333"/>
                </a:solidFill>
                <a:effectLst/>
                <a:latin typeface="Mulish"/>
              </a:rPr>
              <a:t>É semelhante a executar o comando id com as opções </a:t>
            </a:r>
            <a:r>
              <a:rPr lang="pt-BR" sz="1800" b="1" i="0" dirty="0">
                <a:solidFill>
                  <a:srgbClr val="333333"/>
                </a:solidFill>
                <a:effectLst/>
                <a:latin typeface="Mulish"/>
              </a:rPr>
              <a:t>-</a:t>
            </a:r>
            <a:r>
              <a:rPr lang="pt-BR" sz="1800" b="1" i="0" dirty="0" err="1">
                <a:solidFill>
                  <a:srgbClr val="333333"/>
                </a:solidFill>
                <a:effectLst/>
                <a:latin typeface="Mulish"/>
              </a:rPr>
              <a:t>un</a:t>
            </a:r>
            <a:r>
              <a:rPr lang="pt-BR" sz="1800" b="0" i="0" dirty="0">
                <a:solidFill>
                  <a:srgbClr val="333333"/>
                </a:solidFill>
                <a:effectLst/>
                <a:latin typeface="Mulish"/>
              </a:rPr>
              <a:t> 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333333"/>
                </a:solidFill>
                <a:latin typeface="Mulish"/>
              </a:rPr>
              <a:t>Sintaxe:</a:t>
            </a:r>
          </a:p>
          <a:p>
            <a:pPr algn="ctr"/>
            <a:r>
              <a:rPr lang="pt-BR" sz="1800" dirty="0" err="1">
                <a:solidFill>
                  <a:schemeClr val="bg1"/>
                </a:solidFill>
                <a:highlight>
                  <a:srgbClr val="000000"/>
                </a:highlight>
                <a:latin typeface="Mulish"/>
              </a:rPr>
              <a:t>Ragnar@HP</a:t>
            </a:r>
            <a:r>
              <a:rPr lang="pt-BR" sz="1800" dirty="0">
                <a:solidFill>
                  <a:schemeClr val="bg1"/>
                </a:solidFill>
                <a:highlight>
                  <a:srgbClr val="000000"/>
                </a:highlight>
                <a:latin typeface="Mulish"/>
              </a:rPr>
              <a:t>~: </a:t>
            </a:r>
            <a:r>
              <a:rPr lang="pt-BR" sz="1800" dirty="0" err="1">
                <a:solidFill>
                  <a:schemeClr val="bg1"/>
                </a:solidFill>
                <a:highlight>
                  <a:srgbClr val="000000"/>
                </a:highlight>
                <a:latin typeface="Mulish"/>
              </a:rPr>
              <a:t>whoami</a:t>
            </a:r>
            <a:endParaRPr lang="pt-BR" sz="1800" b="0" i="0" dirty="0">
              <a:solidFill>
                <a:schemeClr val="bg1"/>
              </a:solidFill>
              <a:effectLst/>
              <a:highlight>
                <a:srgbClr val="000000"/>
              </a:highlight>
              <a:latin typeface="Mulish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latin typeface="Mulish"/>
              </a:rPr>
              <a:t>Saída: </a:t>
            </a:r>
          </a:p>
          <a:p>
            <a:pPr algn="ctr"/>
            <a:r>
              <a:rPr lang="pt-BR" sz="1800" dirty="0">
                <a:solidFill>
                  <a:schemeClr val="bg1"/>
                </a:solidFill>
                <a:highlight>
                  <a:srgbClr val="000000"/>
                </a:highlight>
                <a:latin typeface="Mulish"/>
              </a:rPr>
              <a:t>Ragnar</a:t>
            </a:r>
            <a:br>
              <a:rPr lang="pt-BR" sz="1800" dirty="0">
                <a:latin typeface="Mulish"/>
              </a:rPr>
            </a:br>
            <a:endParaRPr lang="pt-BR" sz="1800" dirty="0">
              <a:latin typeface="Mulish"/>
            </a:endParaRPr>
          </a:p>
        </p:txBody>
      </p:sp>
      <p:pic>
        <p:nvPicPr>
          <p:cNvPr id="6" name="Imagem 5" descr="Pessoa com máscara no rosto&#10;&#10;Descrição gerada automaticamente com confiança média">
            <a:extLst>
              <a:ext uri="{FF2B5EF4-FFF2-40B4-BE49-F238E27FC236}">
                <a16:creationId xmlns:a16="http://schemas.microsoft.com/office/drawing/2014/main" id="{F309C7E8-3692-7EAE-150E-5CAF8DA57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490" y="3909347"/>
            <a:ext cx="4456176" cy="250356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98665AE-6444-8D09-1427-304794619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490" y="1316351"/>
            <a:ext cx="4573866" cy="132315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F7E1A7D-8E8B-0CD9-8A50-1A048AADE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1490" y="2841128"/>
            <a:ext cx="4573866" cy="80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565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FD45EBF-289A-3BB3-C45F-ABAEE579FC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5722" y="575085"/>
            <a:ext cx="11013694" cy="1704975"/>
          </a:xfrm>
        </p:spPr>
        <p:txBody>
          <a:bodyPr/>
          <a:lstStyle/>
          <a:p>
            <a:r>
              <a:rPr lang="pt-BR" sz="4000" dirty="0">
                <a:latin typeface="Mulish"/>
              </a:rPr>
              <a:t>O</a:t>
            </a:r>
            <a:r>
              <a:rPr lang="pt-BR" sz="4000" i="0" dirty="0">
                <a:effectLst/>
                <a:latin typeface="Mulish"/>
              </a:rPr>
              <a:t> que faz o comando </a:t>
            </a:r>
            <a:r>
              <a:rPr lang="pt-BR" sz="4000" i="0" dirty="0" err="1">
                <a:effectLst/>
                <a:latin typeface="Mulish"/>
              </a:rPr>
              <a:t>mkdir</a:t>
            </a:r>
            <a:r>
              <a:rPr lang="pt-BR" sz="4000" dirty="0">
                <a:latin typeface="Mulish"/>
              </a:rPr>
              <a:t> </a:t>
            </a:r>
            <a:r>
              <a:rPr lang="pt-BR" sz="4000" i="0" dirty="0">
                <a:effectLst/>
                <a:latin typeface="Mulish"/>
              </a:rPr>
              <a:t>/tmp/teste01?</a:t>
            </a:r>
            <a:endParaRPr lang="pt-BR" sz="4000" dirty="0">
              <a:latin typeface="Mulish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DDAC141-D936-E4DB-1EC6-E6DACFC967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5722" y="1427572"/>
            <a:ext cx="5780278" cy="4706293"/>
          </a:xfrm>
        </p:spPr>
        <p:txBody>
          <a:bodyPr/>
          <a:lstStyle/>
          <a:p>
            <a:r>
              <a:rPr lang="pt-BR" sz="2000" dirty="0">
                <a:latin typeface="Source Serif Pro" panose="02040603050405020204" pitchFamily="18" charset="0"/>
              </a:rPr>
              <a:t>Com comando “</a:t>
            </a:r>
            <a:r>
              <a:rPr lang="pt-BR" sz="2000" dirty="0" err="1">
                <a:latin typeface="Source Serif Pro" panose="02040603050405020204" pitchFamily="18" charset="0"/>
              </a:rPr>
              <a:t>mkdir</a:t>
            </a:r>
            <a:r>
              <a:rPr lang="pt-BR" sz="2000" dirty="0">
                <a:latin typeface="Source Serif Pro" panose="02040603050405020204" pitchFamily="18" charset="0"/>
              </a:rPr>
              <a:t>” nós consegu</a:t>
            </a:r>
            <a:r>
              <a:rPr lang="pt-BR" sz="2000" b="0" i="0" dirty="0">
                <a:effectLst/>
                <a:latin typeface="Source Serif Pro" panose="02040603050405020204" pitchFamily="18" charset="0"/>
              </a:rPr>
              <a:t>imos criar um diretório. Para criar uma pasta é somente digitar o comando ”</a:t>
            </a:r>
            <a:r>
              <a:rPr lang="pt-BR" sz="2000" b="0" i="0" dirty="0" err="1">
                <a:effectLst/>
                <a:latin typeface="Source Serif Pro" panose="02040603050405020204" pitchFamily="18" charset="0"/>
              </a:rPr>
              <a:t>mkdir</a:t>
            </a:r>
            <a:r>
              <a:rPr lang="pt-BR" sz="2000" b="0" i="0" dirty="0">
                <a:effectLst/>
                <a:latin typeface="Source Serif Pro" panose="02040603050405020204" pitchFamily="18" charset="0"/>
              </a:rPr>
              <a:t>” seguido do nome da pasta que você deseja criar, como se pode ver na imagem ao lado.</a:t>
            </a:r>
          </a:p>
          <a:p>
            <a:r>
              <a:rPr lang="pt-BR" sz="2000" dirty="0">
                <a:latin typeface="Source Serif Pro" panose="02040603050405020204" pitchFamily="18" charset="0"/>
              </a:rPr>
              <a:t>Ou seja, ao utilizarmos o comando juntamente com o caminho todo descrito, forma-se um diretório dentro da pasta “tmp” com o subdiretório chamado “teste0”.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E623664-AFAD-031D-8342-3EB501F5C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415" y="1209113"/>
            <a:ext cx="5443863" cy="214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218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26343F6A-39CA-6220-733C-2B6BDE6645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47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ap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undo Pre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undo Br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Fundo Amarel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ontracap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3B827B6CC4FF42989CA2177BDE170D" ma:contentTypeVersion="9" ma:contentTypeDescription="Create a new document." ma:contentTypeScope="" ma:versionID="ea28c36c9dd26b5649d481c5b550e4ac">
  <xsd:schema xmlns:xsd="http://www.w3.org/2001/XMLSchema" xmlns:xs="http://www.w3.org/2001/XMLSchema" xmlns:p="http://schemas.microsoft.com/office/2006/metadata/properties" xmlns:ns3="65c014fe-6119-4eec-929c-1822cede8d92" xmlns:ns4="a207eb0c-5a2d-4040-83f7-d3094323ad69" targetNamespace="http://schemas.microsoft.com/office/2006/metadata/properties" ma:root="true" ma:fieldsID="11e4cc45a664c331c1ccab63cf6cbd66" ns3:_="" ns4:_="">
    <xsd:import namespace="65c014fe-6119-4eec-929c-1822cede8d92"/>
    <xsd:import namespace="a207eb0c-5a2d-4040-83f7-d3094323ad6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c014fe-6119-4eec-929c-1822cede8d9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07eb0c-5a2d-4040-83f7-d3094323ad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19CDF96-E8FF-425F-8D2D-CE822670BD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5c014fe-6119-4eec-929c-1822cede8d92"/>
    <ds:schemaRef ds:uri="a207eb0c-5a2d-4040-83f7-d3094323ad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D2EA71B-6F1F-4537-9DE3-B7FC8AE5B9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45ABBE-993F-4CCE-BBAC-BBABD86CB6BD}">
  <ds:schemaRefs>
    <ds:schemaRef ds:uri="http://schemas.microsoft.com/office/infopath/2007/PartnerControls"/>
    <ds:schemaRef ds:uri="http://schemas.microsoft.com/office/2006/metadata/properties"/>
    <ds:schemaRef ds:uri="65c014fe-6119-4eec-929c-1822cede8d92"/>
    <ds:schemaRef ds:uri="http://schemas.microsoft.com/office/2006/documentManagement/types"/>
    <ds:schemaRef ds:uri="http://www.w3.org/XML/1998/namespace"/>
    <ds:schemaRef ds:uri="a207eb0c-5a2d-4040-83f7-d3094323ad69"/>
    <ds:schemaRef ds:uri="http://purl.org/dc/terms/"/>
    <ds:schemaRef ds:uri="http://schemas.openxmlformats.org/package/2006/metadata/core-properties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1880</TotalTime>
  <Words>427</Words>
  <Application>Microsoft Office PowerPoint</Application>
  <PresentationFormat>Widescreen</PresentationFormat>
  <Paragraphs>22</Paragraphs>
  <Slides>7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5</vt:i4>
      </vt:variant>
      <vt:variant>
        <vt:lpstr>Títulos de slides</vt:lpstr>
      </vt:variant>
      <vt:variant>
        <vt:i4>7</vt:i4>
      </vt:variant>
    </vt:vector>
  </HeadingPairs>
  <TitlesOfParts>
    <vt:vector size="18" baseType="lpstr">
      <vt:lpstr>Arial</vt:lpstr>
      <vt:lpstr>Calibri</vt:lpstr>
      <vt:lpstr>Mulish</vt:lpstr>
      <vt:lpstr>Open Sans</vt:lpstr>
      <vt:lpstr>Source Serif Pro</vt:lpstr>
      <vt:lpstr>Wingdings</vt:lpstr>
      <vt:lpstr>Capa</vt:lpstr>
      <vt:lpstr>Fundo Preto</vt:lpstr>
      <vt:lpstr>Fundo Branco</vt:lpstr>
      <vt:lpstr>Fundo Amarelo</vt:lpstr>
      <vt:lpstr>Contracapa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Bruna Costa Leite</dc:creator>
  <cp:lastModifiedBy>Emerson Gabriel Da Silva Guimaraes</cp:lastModifiedBy>
  <cp:revision>9</cp:revision>
  <dcterms:created xsi:type="dcterms:W3CDTF">2021-09-03T17:11:19Z</dcterms:created>
  <dcterms:modified xsi:type="dcterms:W3CDTF">2022-07-22T12:59:47Z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0x0101001A3B827B6CC4FF42989CA2177BDE170D</vt:lpwstr>
  </property>
</Properties>
</file>